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1"/>
  </p:sldMasterIdLst>
  <p:notesMasterIdLst>
    <p:notesMasterId r:id="rId31"/>
  </p:notesMasterIdLst>
  <p:handoutMasterIdLst>
    <p:handoutMasterId r:id="rId32"/>
  </p:handoutMasterIdLst>
  <p:sldIdLst>
    <p:sldId id="342" r:id="rId2"/>
    <p:sldId id="375" r:id="rId3"/>
    <p:sldId id="376" r:id="rId4"/>
    <p:sldId id="387" r:id="rId5"/>
    <p:sldId id="388" r:id="rId6"/>
    <p:sldId id="389" r:id="rId7"/>
    <p:sldId id="390" r:id="rId8"/>
    <p:sldId id="391" r:id="rId9"/>
    <p:sldId id="377" r:id="rId10"/>
    <p:sldId id="296" r:id="rId11"/>
    <p:sldId id="392" r:id="rId12"/>
    <p:sldId id="365" r:id="rId13"/>
    <p:sldId id="368" r:id="rId14"/>
    <p:sldId id="373" r:id="rId15"/>
    <p:sldId id="393" r:id="rId16"/>
    <p:sldId id="378" r:id="rId17"/>
    <p:sldId id="379" r:id="rId18"/>
    <p:sldId id="394" r:id="rId19"/>
    <p:sldId id="380" r:id="rId20"/>
    <p:sldId id="381" r:id="rId21"/>
    <p:sldId id="395" r:id="rId22"/>
    <p:sldId id="354" r:id="rId23"/>
    <p:sldId id="369" r:id="rId24"/>
    <p:sldId id="396" r:id="rId25"/>
    <p:sldId id="397" r:id="rId26"/>
    <p:sldId id="357" r:id="rId27"/>
    <p:sldId id="383" r:id="rId28"/>
    <p:sldId id="398" r:id="rId29"/>
    <p:sldId id="386" r:id="rId30"/>
  </p:sldIdLst>
  <p:sldSz cx="9144000" cy="6858000" type="screen4x3"/>
  <p:notesSz cx="7102475" cy="10233025"/>
  <p:embeddedFontLst>
    <p:embeddedFont>
      <p:font typeface="Cambria" pitchFamily="18" charset="0"/>
      <p:regular r:id="rId33"/>
      <p:bold r:id="rId34"/>
      <p:italic r:id="rId35"/>
      <p:boldItalic r:id="rId36"/>
    </p:embeddedFont>
    <p:embeddedFont>
      <p:font typeface="Constantia" pitchFamily="18" charset="0"/>
      <p:regular r:id="rId37"/>
      <p:bold r:id="rId38"/>
      <p:italic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Arial Narrow" pitchFamily="34" charset="0"/>
      <p:regular r:id="rId45"/>
      <p:bold r:id="rId46"/>
      <p:italic r:id="rId47"/>
      <p:boldItalic r:id="rId4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5AC252"/>
    <a:srgbClr val="BEB256"/>
    <a:srgbClr val="FFFF99"/>
    <a:srgbClr val="CCCCFF"/>
    <a:srgbClr val="FFFFCC"/>
    <a:srgbClr val="1F24E9"/>
    <a:srgbClr val="FF0066"/>
    <a:srgbClr val="30D4D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525" autoAdjust="0"/>
    <p:restoredTop sz="97163" autoAdjust="0"/>
  </p:normalViewPr>
  <p:slideViewPr>
    <p:cSldViewPr>
      <p:cViewPr>
        <p:scale>
          <a:sx n="82" d="100"/>
          <a:sy n="82" d="100"/>
        </p:scale>
        <p:origin x="-3186" y="-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236" cy="511570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584" y="1"/>
            <a:ext cx="3078236" cy="511570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r">
              <a:defRPr sz="1200"/>
            </a:lvl1pPr>
          </a:lstStyle>
          <a:p>
            <a:fld id="{6A2B32B6-C9B8-447B-9A2E-0DFB9299413C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19822"/>
            <a:ext cx="3078236" cy="511569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584" y="9719822"/>
            <a:ext cx="3078236" cy="511569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r">
              <a:defRPr sz="1200"/>
            </a:lvl1pPr>
          </a:lstStyle>
          <a:p>
            <a:fld id="{025E11EF-B2CC-4698-B3CA-9AFFB5D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0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513" cy="512224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304" y="1"/>
            <a:ext cx="3078513" cy="512224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r">
              <a:defRPr sz="1200"/>
            </a:lvl1pPr>
          </a:lstStyle>
          <a:p>
            <a:pPr>
              <a:defRPr/>
            </a:pPr>
            <a:fld id="{1A5BBE26-492E-4271-8FBA-07FAA34B5EB2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79" rIns="94759" bIns="4737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17" y="4860403"/>
            <a:ext cx="5682643" cy="4605106"/>
          </a:xfrm>
          <a:prstGeom prst="rect">
            <a:avLst/>
          </a:prstGeom>
        </p:spPr>
        <p:txBody>
          <a:bodyPr vert="horz" lIns="94759" tIns="47379" rIns="94759" bIns="4737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19166"/>
            <a:ext cx="3078513" cy="512223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304" y="9719166"/>
            <a:ext cx="3078513" cy="512223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r">
              <a:defRPr sz="1200"/>
            </a:lvl1pPr>
          </a:lstStyle>
          <a:p>
            <a:pPr>
              <a:defRPr/>
            </a:pPr>
            <a:fld id="{11385B95-7447-4E05-B715-F520D60D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5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58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18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4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1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7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7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5B3F8-DB45-4EC8-83EB-C9380FB8F47F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CC2AA-84D3-42EE-9A86-AF99478F7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804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0BC425-C48A-4363-A096-A01C780C34D3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5999-5121-45DD-8A18-D6CA3E7F9E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73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3FCB3-FDDB-4901-B454-663ECB49B153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613CD-D7B0-40A0-B436-D45BC1A497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430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fld id="{BB3A4333-979E-4CD7-B14B-A84072350AFF}" type="datetime1">
              <a:rPr lang="ru-RU" smtClean="0"/>
              <a:t>15.02.2023</a:t>
            </a:fld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FCE3-32FA-4DEA-82D1-CA59447D5226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1C7DA-8AFD-4995-A63F-6BF5DE1C1C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702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E96D6-3189-4FD2-8AC5-3174C07C7290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0C06B-A955-4C7A-86A2-672509673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91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3C0A0-5121-4820-89D4-2EDD115E6DB6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7946B-C01F-4607-AD8B-2E005ADC03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0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C64F9-DC3B-4395-8D3B-C004509E99E4}" type="datetime1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974D0-74A4-4DBC-B8BB-E48968C4AF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585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B57B6-E564-478A-8C13-63832A1D49FF}" type="datetime1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5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4A3174-375D-4F2E-9E30-4900BCF58C61}" type="datetime1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17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DD5F84-9E5D-4709-AE73-549DA0B09F34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BCBBF-D6BD-485E-A074-1006058E20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181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7F5950-0427-4204-9F15-72E912FD6E09}" type="datetime1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63BA1-893D-4D29-9FCF-6FCE27ECCA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16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B9C82E-B74D-4432-9A2B-D6FE108163BD}" type="datetime1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71664F-6E43-4A41-94AB-9B409D6C74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04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732588" y="63134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февраля 2023 года</a:t>
            </a:r>
            <a:endParaRPr lang="ru-RU" altLang="ru-RU" sz="1400" i="1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47664" y="2564902"/>
            <a:ext cx="7416949" cy="3672386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kern="1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endParaRPr lang="ru-RU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обязательных требований </a:t>
            </a:r>
            <a:endParaRPr lang="ru-RU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сфере автомобильного транспорта </a:t>
            </a:r>
            <a:endParaRPr lang="ru-RU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год.</a:t>
            </a:r>
            <a:endParaRPr lang="ru-RU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5220072" y="548677"/>
            <a:ext cx="3744541" cy="2016225"/>
          </a:xfrm>
          <a:prstGeom prst="corner">
            <a:avLst>
              <a:gd name="adj1" fmla="val 54640"/>
              <a:gd name="adj2" fmla="val 112142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altLang="ru-RU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Федеральная </a:t>
            </a:r>
            <a:endParaRPr lang="ru-RU" altLang="ru-RU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  <a:p>
            <a:r>
              <a:rPr lang="ru-RU" altLang="ru-RU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служба по надзору </a:t>
            </a:r>
          </a:p>
          <a:p>
            <a:r>
              <a:rPr lang="ru-RU" altLang="ru-RU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в </a:t>
            </a:r>
            <a:r>
              <a:rPr lang="ru-RU" altLang="ru-RU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сфере транспорта</a:t>
            </a:r>
          </a:p>
          <a:p>
            <a:pPr lvl="0"/>
            <a:r>
              <a:rPr lang="ru-RU" altLang="ru-RU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Северо-Восточное межрегиональное </a:t>
            </a:r>
            <a:r>
              <a:rPr lang="ru-RU" altLang="ru-RU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управление государственного автодорожного надзора </a:t>
            </a:r>
          </a:p>
        </p:txBody>
      </p:sp>
    </p:spTree>
    <p:extLst>
      <p:ext uri="{BB962C8B-B14F-4D97-AF65-F5344CB8AC3E}">
        <p14:creationId xmlns:p14="http://schemas.microsoft.com/office/powerpoint/2010/main" val="340851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47024" y="-3934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46029"/>
              </p:ext>
            </p:extLst>
          </p:nvPr>
        </p:nvGraphicFramePr>
        <p:xfrm>
          <a:off x="214010" y="739296"/>
          <a:ext cx="8577683" cy="5945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2902"/>
                <a:gridCol w="1391635"/>
                <a:gridCol w="1176392"/>
                <a:gridCol w="93980"/>
                <a:gridCol w="1186627"/>
                <a:gridCol w="1296147"/>
              </a:tblGrid>
              <a:tr h="60383">
                <a:tc rowSpan="2"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5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Подразделения Северо-Восточного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МУГАДН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02753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4460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субъектов, деятельность которых подлежит государственному контролю (надзору), в том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числе: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4199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5">
                  <a:txBody>
                    <a:bodyPr/>
                    <a:lstStyle/>
                    <a:p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имеющие лицензии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1067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5">
                  <a:txBody>
                    <a:bodyPr/>
                    <a:lstStyle/>
                    <a:p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лицензиаты,</a:t>
                      </a:r>
                      <a:r>
                        <a:rPr lang="ru-RU" sz="1400" baseline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из них: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529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1149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3132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199716">
                <a:tc>
                  <a:txBody>
                    <a:bodyPr/>
                    <a:lstStyle/>
                    <a:p>
                      <a:pPr marL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5">
                  <a:txBody>
                    <a:bodyPr/>
                    <a:lstStyle/>
                    <a:p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 indent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осуществляющие перевозки опасных грузов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150729">
                <a:tc grid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660">
                <a:tc>
                  <a:txBody>
                    <a:bodyPr/>
                    <a:lstStyle/>
                    <a:p>
                      <a:pPr indent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имеющие удостоверения допуска к осуществлению международных автоперевозок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12915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подавшие уведомления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43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663305"/>
              </p:ext>
            </p:extLst>
          </p:nvPr>
        </p:nvGraphicFramePr>
        <p:xfrm>
          <a:off x="368709" y="880782"/>
          <a:ext cx="8406581" cy="5445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406581"/>
              </a:tblGrid>
              <a:tr h="5384200">
                <a:tc>
                  <a:txBody>
                    <a:bodyPr/>
                    <a:lstStyle/>
                    <a:p>
                      <a:pPr marL="0" marR="0" indent="-457200" algn="ctr" defTabSz="914400" rtl="0" eaLnBrk="1" fontAlgn="auto" latinLnBrk="0" hangingPunct="1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Сведения о проведённых в отношении поднадзорных субъектов проверках и иных мероприятиях по контролю и наложенных по результатам указанных мероприятий административной и иной публично – правовой ответственности</a:t>
                      </a:r>
                      <a:endParaRPr lang="ru-RU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cs typeface="Times New Roman" pitchFamily="18" charset="0"/>
                        </a:rPr>
                        <a:t>На 2022 год Управлением были подготовлены и утверждены </a:t>
                      </a:r>
                      <a:br>
                        <a:rPr lang="ru-RU" sz="1800" smtClean="0"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lang="ru-RU" sz="1800" smtClean="0">
                          <a:effectLst/>
                          <a:latin typeface="+mn-lt"/>
                          <a:cs typeface="Times New Roman" pitchFamily="18" charset="0"/>
                        </a:rPr>
                        <a:t>органами Прокуратуры: </a:t>
                      </a: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cs typeface="Times New Roman" pitchFamily="18" charset="0"/>
                        </a:rPr>
                        <a:t>План проведения плановых проверок юридических лиц  и индивидуальных предпринимателей, включающий 47 проверок хозяйствующих субъектов, </a:t>
                      </a:r>
                      <a:br>
                        <a:rPr lang="ru-RU" sz="1800" smtClean="0">
                          <a:effectLst/>
                          <a:latin typeface="+mn-lt"/>
                          <a:cs typeface="Times New Roman" pitchFamily="18" charset="0"/>
                        </a:rPr>
                      </a:br>
                      <a:endParaRPr lang="ru-RU" sz="1800" smtClean="0"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cs typeface="Times New Roman" pitchFamily="18" charset="0"/>
                        </a:rPr>
                        <a:t>План проведения проверок деятельности органов местного самоуправления, включающий 23 проверки.</a:t>
                      </a: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smtClean="0">
                          <a:effectLst/>
                          <a:latin typeface="+mn-lt"/>
                          <a:cs typeface="Times New Roman" pitchFamily="18" charset="0"/>
                        </a:rPr>
                        <a:t>Мораторий на проведения плановых проверок  субъектов малого и среднего бизнеса органов местного самоуправления в 2022 году</a:t>
                      </a: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cs typeface="Times New Roman" pitchFamily="18" charset="0"/>
                        </a:rPr>
                        <a:t>постановлением Правительства Российской Федерации от 10.03.2022 № 336 «Об особенностях организации и осуществления государственного контроля (надзора), муниципального контроля» ; постановлением Правительства Российской Федерации от 24.03.2022 № 448 «Об особенностях осуществления государственного контроля (надзора), муниципального контроля в отношении аккредитованных организаций, осуществляющих деятельность в области информационных технологий, и о внесении изменений в некоторые акты Правительства Российской Федерации»</a:t>
                      </a:r>
                    </a:p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32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62706" y="1434203"/>
            <a:ext cx="9018587" cy="5216525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18441" name="Заголовок 1"/>
          <p:cNvSpPr txBox="1">
            <a:spLocks/>
          </p:cNvSpPr>
          <p:nvPr/>
        </p:nvSpPr>
        <p:spPr bwMode="auto">
          <a:xfrm>
            <a:off x="457994" y="887719"/>
            <a:ext cx="8623299" cy="952649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>
                <a:solidFill>
                  <a:schemeClr val="accent1">
                    <a:lumMod val="50000"/>
                  </a:schemeClr>
                </a:solidFill>
              </a:rPr>
              <a:t>Плановые и внеплановые проверки субъектов </a:t>
            </a:r>
            <a:endParaRPr lang="ru-RU" sz="200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i="1">
                <a:solidFill>
                  <a:schemeClr val="accent1">
                    <a:lumMod val="50000"/>
                  </a:schemeClr>
                </a:solidFill>
              </a:rPr>
              <a:t>транспортного </a:t>
            </a:r>
            <a:r>
              <a:rPr lang="ru-RU" sz="2000" b="1" i="1" smtClean="0">
                <a:solidFill>
                  <a:schemeClr val="accent1">
                    <a:lumMod val="50000"/>
                  </a:schemeClr>
                </a:solidFill>
              </a:rPr>
              <a:t>комплекса  </a:t>
            </a:r>
            <a:endParaRPr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2950" y="1844824"/>
            <a:ext cx="4032448" cy="588640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Всего проведено проверок</a:t>
            </a:r>
          </a:p>
          <a:p>
            <a:pPr algn="ctr"/>
            <a:r>
              <a:rPr lang="ru-RU" b="1" smtClean="0">
                <a:solidFill>
                  <a:schemeClr val="tx1"/>
                </a:solidFill>
              </a:rPr>
              <a:t>79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328" y="3043684"/>
            <a:ext cx="4177159" cy="554608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 плановых проверок</a:t>
            </a:r>
            <a:b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12</a:t>
            </a:r>
            <a:endParaRPr lang="ru-RU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2650" y="3032112"/>
            <a:ext cx="4181475" cy="577752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 внеплановых проверок</a:t>
            </a:r>
            <a:b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smtClean="0">
                <a:solidFill>
                  <a:schemeClr val="accent1">
                    <a:lumMod val="50000"/>
                  </a:schemeClr>
                </a:solidFill>
              </a:rPr>
              <a:t>67</a:t>
            </a:r>
            <a:endParaRPr lang="ru-RU" sz="20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5157192"/>
            <a:ext cx="3370945" cy="1195983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smtClean="0">
              <a:solidFill>
                <a:schemeClr val="tx1"/>
              </a:solidFill>
            </a:endParaRPr>
          </a:p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Бюджетные организации, </a:t>
            </a:r>
            <a:br>
              <a:rPr lang="ru-RU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в том числе осуществляющие подвоз детей </a:t>
            </a:r>
            <a:br>
              <a:rPr lang="ru-RU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algn="ctr"/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3789040"/>
            <a:ext cx="3370945" cy="1086972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Субъекты малого и среднего предпринимательства</a:t>
            </a:r>
          </a:p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ru-RU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 flipV="1">
            <a:off x="2842547" y="4419532"/>
            <a:ext cx="2362560" cy="720080"/>
          </a:xfrm>
          <a:prstGeom prst="bentUpArrow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3621771" y="4174383"/>
            <a:ext cx="556617" cy="316286"/>
          </a:xfrm>
          <a:prstGeom prst="rightArrow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вверх 15"/>
          <p:cNvSpPr/>
          <p:nvPr/>
        </p:nvSpPr>
        <p:spPr>
          <a:xfrm rot="10800000">
            <a:off x="1832558" y="2433464"/>
            <a:ext cx="850392" cy="610220"/>
          </a:xfrm>
          <a:prstGeom prst="bentUpArrow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rot="10800000" flipH="1">
            <a:off x="6708874" y="2433464"/>
            <a:ext cx="989508" cy="625904"/>
          </a:xfrm>
          <a:prstGeom prst="bentUpArrow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/>
          </a:p>
        </p:txBody>
      </p:sp>
      <p:sp>
        <p:nvSpPr>
          <p:cNvPr id="6" name="Прямоугольник 5"/>
          <p:cNvSpPr/>
          <p:nvPr/>
        </p:nvSpPr>
        <p:spPr>
          <a:xfrm>
            <a:off x="5425619" y="3789040"/>
            <a:ext cx="3448506" cy="1086972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>
                <a:solidFill>
                  <a:prstClr val="black"/>
                </a:solidFill>
              </a:rPr>
              <a:t>Субъекты малого и среднего предпринимательства </a:t>
            </a:r>
            <a:r>
              <a:rPr lang="ru-RU" b="1" smtClean="0">
                <a:solidFill>
                  <a:prstClr val="black"/>
                </a:solidFill>
              </a:rPr>
              <a:t/>
            </a:r>
            <a:br>
              <a:rPr lang="ru-RU" b="1" smtClean="0">
                <a:solidFill>
                  <a:prstClr val="black"/>
                </a:solidFill>
              </a:rPr>
            </a:br>
            <a:r>
              <a:rPr lang="ru-RU" b="1" smtClean="0">
                <a:solidFill>
                  <a:prstClr val="black"/>
                </a:solidFill>
              </a:rPr>
              <a:t>41</a:t>
            </a:r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5619" y="5157191"/>
            <a:ext cx="3448505" cy="1195983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prstClr val="black"/>
                </a:solidFill>
              </a:rPr>
              <a:t>Бюджетные </a:t>
            </a:r>
            <a:r>
              <a:rPr lang="ru-RU" b="1" smtClean="0">
                <a:solidFill>
                  <a:prstClr val="black"/>
                </a:solidFill>
              </a:rPr>
              <a:t>организации, </a:t>
            </a:r>
            <a:br>
              <a:rPr lang="ru-RU" b="1" smtClean="0">
                <a:solidFill>
                  <a:prstClr val="black"/>
                </a:solidFill>
              </a:rPr>
            </a:br>
            <a:r>
              <a:rPr lang="ru-RU" b="1" smtClean="0">
                <a:solidFill>
                  <a:prstClr val="black"/>
                </a:solidFill>
              </a:rPr>
              <a:t>в </a:t>
            </a:r>
            <a:r>
              <a:rPr lang="ru-RU" b="1">
                <a:solidFill>
                  <a:prstClr val="black"/>
                </a:solidFill>
              </a:rPr>
              <a:t>том числе </a:t>
            </a:r>
            <a:r>
              <a:rPr lang="ru-RU" b="1" smtClean="0">
                <a:solidFill>
                  <a:prstClr val="black"/>
                </a:solidFill>
              </a:rPr>
              <a:t>осуществляющие </a:t>
            </a:r>
            <a:r>
              <a:rPr lang="ru-RU" b="1">
                <a:solidFill>
                  <a:prstClr val="black"/>
                </a:solidFill>
              </a:rPr>
              <a:t>подвоз детей </a:t>
            </a:r>
            <a:endParaRPr lang="ru-RU" b="1" smtClean="0">
              <a:solidFill>
                <a:prstClr val="black"/>
              </a:solidFill>
            </a:endParaRPr>
          </a:p>
          <a:p>
            <a:pPr algn="ctr"/>
            <a:r>
              <a:rPr lang="ru-RU" b="1" smtClean="0">
                <a:solidFill>
                  <a:prstClr val="black"/>
                </a:solidFill>
              </a:rPr>
              <a:t>10</a:t>
            </a:r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3874726" y="4419598"/>
            <a:ext cx="2350988" cy="731520"/>
          </a:xfrm>
          <a:prstGeom prst="bentUpArrow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60919" y="4174383"/>
            <a:ext cx="564699" cy="316286"/>
          </a:xfrm>
          <a:prstGeom prst="rightArrow">
            <a:avLst>
              <a:gd name="adj1" fmla="val 45895"/>
              <a:gd name="adj2" fmla="val 50000"/>
            </a:avLst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1298377"/>
            <a:ext cx="7865913" cy="457200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</a:rPr>
              <a:t>Надзор в режиме постоянного рейда</a:t>
            </a:r>
            <a:endParaRPr lang="ru-RU" sz="2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5230" y="2060848"/>
            <a:ext cx="2340000" cy="1800000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Выявлено </a:t>
            </a:r>
            <a:br>
              <a:rPr lang="ru-RU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транспортных средств с нарушениями</a:t>
            </a:r>
          </a:p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14 468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62393" y="2060848"/>
            <a:ext cx="2340000" cy="1800000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Выявлено  </a:t>
            </a:r>
          </a:p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арушений</a:t>
            </a:r>
          </a:p>
          <a:p>
            <a:pPr algn="ctr"/>
            <a:endParaRPr lang="ru-RU" b="1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24 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294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2060848"/>
            <a:ext cx="2340000" cy="1800000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Проверено </a:t>
            </a:r>
          </a:p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транспортных средств</a:t>
            </a:r>
          </a:p>
          <a:p>
            <a:pPr algn="ctr"/>
            <a:endParaRPr lang="ru-RU" b="1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68 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967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385482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026" name="Picture 2" descr="C:\Users\snl\Desktop\публичные слушания  август 2020\2023\slid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4005064"/>
            <a:ext cx="2700000" cy="240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3"/>
            <a:ext cx="2527298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6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8" y="-37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432048"/>
          </a:xfrm>
        </p:spPr>
        <p:txBody>
          <a:bodyPr>
            <a:noAutofit/>
          </a:bodyPr>
          <a:lstStyle/>
          <a:p>
            <a:r>
              <a:rPr lang="ru-RU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в режиме постоянного рейда</a:t>
            </a:r>
            <a:endParaRPr lang="ru-RU" sz="2400" b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5"/>
            <a:ext cx="5005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16114"/>
              </p:ext>
            </p:extLst>
          </p:nvPr>
        </p:nvGraphicFramePr>
        <p:xfrm>
          <a:off x="567034" y="1556793"/>
          <a:ext cx="8325446" cy="4871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3972"/>
                <a:gridCol w="1220561"/>
                <a:gridCol w="1296846"/>
                <a:gridCol w="1220561"/>
                <a:gridCol w="1383506"/>
              </a:tblGrid>
              <a:tr h="5333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Северо-Восточного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МУГАДН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r>
                        <a:rPr lang="ru-RU" sz="13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Составлено распоряжений о проведении рейдовых мероприятий ед.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транспортных средств: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ед.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4399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8716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55852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68967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том числе с нарушениями ед.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2253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3325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8890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14468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выявленных нарушений ед.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2502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5630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16162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24294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3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Принятые меры: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Составлено протоколов ед.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1336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1237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8698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11271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постановлений ед.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2768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5199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9165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17132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штрафов тыс. руб.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36509,2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39031,5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58048,7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133589,4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13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Изъятие ТС, ед.</a:t>
                      </a:r>
                      <a:endParaRPr lang="ru-RU" sz="13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364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9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550597" cy="86409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800" b="1">
                <a:latin typeface="Times New Roman"/>
                <a:ea typeface="Times New Roman"/>
              </a:rPr>
              <a:t>Государственный контроль (надзор) за осуществлением</a:t>
            </a:r>
            <a:r>
              <a:rPr lang="ru-RU" sz="1800">
                <a:latin typeface="Arial"/>
                <a:ea typeface="Times New Roman"/>
              </a:rPr>
              <a:t/>
            </a:r>
            <a:br>
              <a:rPr lang="ru-RU" sz="1800">
                <a:latin typeface="Arial"/>
                <a:ea typeface="Times New Roman"/>
              </a:rPr>
            </a:br>
            <a:r>
              <a:rPr lang="ru-RU" sz="1800" b="1">
                <a:latin typeface="Times New Roman"/>
                <a:ea typeface="Times New Roman"/>
              </a:rPr>
              <a:t>международных автомобильных перевозок и весогабаритный контроль</a:t>
            </a:r>
            <a:r>
              <a:rPr lang="ru-RU" sz="1800">
                <a:latin typeface="Arial"/>
                <a:ea typeface="Times New Roman"/>
              </a:rPr>
              <a:t/>
            </a:r>
            <a:br>
              <a:rPr lang="ru-RU" sz="1800">
                <a:latin typeface="Arial"/>
                <a:ea typeface="Times New Roman"/>
              </a:rPr>
            </a:br>
            <a:r>
              <a:rPr lang="ru-RU" sz="1800" b="1">
                <a:latin typeface="Times New Roman"/>
                <a:ea typeface="Times New Roman"/>
              </a:rPr>
              <a:t> </a:t>
            </a:r>
            <a:r>
              <a:rPr lang="ru-RU" sz="1800">
                <a:latin typeface="Arial"/>
                <a:ea typeface="Times New Roman"/>
              </a:rPr>
              <a:t/>
            </a:r>
            <a:br>
              <a:rPr lang="ru-RU" sz="1800">
                <a:latin typeface="Arial"/>
                <a:ea typeface="Times New Roman"/>
              </a:rPr>
            </a:br>
            <a:r>
              <a:rPr lang="ru-RU" sz="1800"/>
              <a:t>Реализация полномочий государственного контроля (надзора) </a:t>
            </a:r>
            <a:br>
              <a:rPr lang="ru-RU" sz="1800"/>
            </a:br>
            <a:r>
              <a:rPr lang="ru-RU" sz="1800"/>
              <a:t>за осуществлением международных автомобильных </a:t>
            </a:r>
            <a:r>
              <a:rPr lang="ru-RU" sz="1800" smtClean="0"/>
              <a:t>перевозок и весогабаритный контроль </a:t>
            </a:r>
            <a:r>
              <a:rPr lang="ru-RU" sz="1800"/>
              <a:t>проводится должностными лицами Управления на сети федеральных автомобильных дорог, проходящих по территории Новгородской области, Псковской области, Вологодской области на автодорогах</a:t>
            </a:r>
            <a:r>
              <a:rPr lang="ru-RU" sz="1800" smtClean="0"/>
              <a:t>:</a:t>
            </a:r>
            <a:endParaRPr 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567499"/>
            <a:ext cx="8406580" cy="2308324"/>
          </a:xfrm>
          <a:prstGeom prst="rect">
            <a:avLst/>
          </a:prstGeom>
          <a:gradFill>
            <a:gsLst>
              <a:gs pos="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  <a:gs pos="61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М-10 «Россия» (Москва – Санкт-Петербург);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Р-56 (Великий Новгород – Псков);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Р-47 (Новгород - Луга);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М-9 «Балтия» Москва–Волоколамск (граница с Республикой Латвия);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Р-23 Санкт-Петербург-Псков–Невель (граница с Республикой Беларусь);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М-8 «Москва-Ярославль-Вологда-Архангельск»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М-8 «Москва-Ярославль-Вологда-Архангельск»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- А-114 «Вологда-Тихвин-автомобильная дорога Р-21 «Кола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altLang="ru-RU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5005387" cy="48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7626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транс</a:t>
            </a:r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1083005"/>
            <a:ext cx="8136904" cy="720080"/>
          </a:xfrm>
          <a:prstGeom prst="rect">
            <a:avLst/>
          </a:prstGeom>
          <a:gradFill flip="none" rotWithShape="1">
            <a:gsLst>
              <a:gs pos="500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rgbClr val="92D050">
                  <a:tint val="44500"/>
                  <a:satMod val="160000"/>
                </a:srgbClr>
              </a:gs>
              <a:gs pos="57000">
                <a:schemeClr val="tx2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Государственный контроль (надзор) за осуществлением </a:t>
            </a:r>
            <a:endParaRPr lang="ru-RU" sz="160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международных</a:t>
            </a:r>
            <a:r>
              <a:rPr lang="ru-RU" b="1">
                <a:solidFill>
                  <a:schemeClr val="tx1"/>
                </a:solidFill>
                <a:ea typeface="Times New Roman"/>
              </a:rPr>
              <a:t> </a:t>
            </a:r>
            <a:r>
              <a:rPr lang="ru-RU" b="1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автомобильных</a:t>
            </a:r>
            <a:r>
              <a:rPr lang="ru-RU" b="1">
                <a:solidFill>
                  <a:schemeClr val="tx1"/>
                </a:solidFill>
                <a:ea typeface="Times New Roman"/>
              </a:rPr>
              <a:t>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перевозок</a:t>
            </a:r>
            <a:endParaRPr lang="ru-RU" sz="160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531597"/>
              </p:ext>
            </p:extLst>
          </p:nvPr>
        </p:nvGraphicFramePr>
        <p:xfrm>
          <a:off x="467544" y="1980078"/>
          <a:ext cx="8136902" cy="410243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744416"/>
                <a:gridCol w="1175279"/>
                <a:gridCol w="1229924"/>
                <a:gridCol w="1051181"/>
                <a:gridCol w="936102"/>
              </a:tblGrid>
              <a:tr h="36880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Подразделения Северо-Восточного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МУГАДН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Вологодская  область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Новгородская  область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Псковская  область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Проверено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транспортных средств, ед.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1192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52904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54396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проверенных транспортных средств с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нарушениями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, ед.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808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7796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8749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Выявлено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нарушений, ед.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1504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14759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16422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вынесенных постановлений, ед.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163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1257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8167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9587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Сумма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наложенных штрафов, тыс. руб.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864,6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8047,0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51133,2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60044,8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Сумма взысканных штрафов,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702,3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5232,1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36016,4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41950,8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12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87215" y="990017"/>
            <a:ext cx="8723802" cy="576064"/>
          </a:xfrm>
          <a:prstGeom prst="rect">
            <a:avLst/>
          </a:prstGeom>
          <a:gradFill>
            <a:gsLst>
              <a:gs pos="5000">
                <a:schemeClr val="accent1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  <a:gs pos="100000">
                <a:srgbClr val="92D050">
                  <a:tint val="44500"/>
                  <a:satMod val="160000"/>
                </a:srgbClr>
              </a:gs>
              <a:gs pos="57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Контроль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транспортных средств на постах транспортного и весового контроля 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64481"/>
              </p:ext>
            </p:extLst>
          </p:nvPr>
        </p:nvGraphicFramePr>
        <p:xfrm>
          <a:off x="510367" y="1764058"/>
          <a:ext cx="8633635" cy="432572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24384"/>
                <a:gridCol w="1214364"/>
                <a:gridCol w="1225736"/>
                <a:gridCol w="1354787"/>
                <a:gridCol w="1214364"/>
              </a:tblGrid>
              <a:tr h="2544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Подразделения Северо-Восточного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МУГАДН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Вологодская  область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Новгородская  область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Псковская  область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ИТОГО: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816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грузовых ТС, проверенных инспекторами </a:t>
                      </a:r>
                      <a:r>
                        <a:rPr lang="ru-RU" sz="140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Ространснадзора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СПВК и ПКП, ед.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2738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5293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585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8616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516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Количество вынесенных постановлений, ед.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1596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1631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403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3630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7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Сумма наложенных штрафов, тыс. руб.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24555,0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20050,7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4955,0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49560,7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6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Сумма взысканных штрафов,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13435,9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9589,2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4319,2</a:t>
                      </a: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27344,3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500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rgbClr val="92D050">
                            <a:tint val="44500"/>
                            <a:satMod val="160000"/>
                          </a:srgbClr>
                        </a:gs>
                        <a:gs pos="57000">
                          <a:schemeClr val="tx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47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1615"/>
              </p:ext>
            </p:extLst>
          </p:nvPr>
        </p:nvGraphicFramePr>
        <p:xfrm>
          <a:off x="212651" y="980728"/>
          <a:ext cx="8661474" cy="532859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61474"/>
              </a:tblGrid>
              <a:tr h="5328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effectLst/>
                          <a:latin typeface="+mn-lt"/>
                          <a:ea typeface="Times New Roman"/>
                        </a:rPr>
                        <a:t>Проверки органов местного самоуправления.</a:t>
                      </a:r>
                      <a:endParaRPr lang="ru-RU" sz="160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800" b="1" smtClean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endParaRPr lang="ru-RU" sz="160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 2022 год согласно Плана проведения плановых проверок органов местного самоуправления Северо - Восточным МУГАДН </a:t>
                      </a: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проведено 5 плановых проверок, </a:t>
                      </a:r>
                      <a:b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внеплановых проверки по ранее выданным предписаниям. В ходе проведения плановых проверок выявлено – 6 нарушений требований законодательства, выдано </a:t>
                      </a:r>
                      <a:b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предписания на устранение нарушений</a:t>
                      </a:r>
                      <a:r>
                        <a:rPr lang="ru-RU" sz="14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 связи с запретом (ограничением) на проведение плановых контрольных (надзорных) мероприятий в 2022 году установленным Постановлением Правительства Российской Федерации от 24.03.2022 № 448 «Об особенностях осуществления государственного контроля (надзора), муниципального контроля в отношении аккредитованных организаций, осуществляющих деятельность в области информационных технологий, и о внесении изменений в некоторые акты Правительства Российской Федерации» Управлением исключено 18 проверок </a:t>
                      </a:r>
                      <a:br>
                        <a:rPr lang="ru-RU" sz="18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из ежегодного Плана проверок деятельности органов местного самоуправления </a:t>
                      </a:r>
                      <a:br>
                        <a:rPr lang="ru-RU" sz="18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8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 должностных лиц местного самоуправления на 2022 год.</a:t>
                      </a:r>
                      <a:endParaRPr lang="ru-RU" sz="140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70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70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385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1099592"/>
            <a:ext cx="8334573" cy="745232"/>
          </a:xfrm>
          <a:prstGeom prst="round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5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</a:rPr>
              <a:t>Государственный надзор за обеспечением</a:t>
            </a:r>
            <a:endParaRPr lang="ru-RU" sz="200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</a:rPr>
              <a:t>сохранности автомобильных дорог федерального значения</a:t>
            </a:r>
            <a:endParaRPr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70557"/>
              </p:ext>
            </p:extLst>
          </p:nvPr>
        </p:nvGraphicFramePr>
        <p:xfrm>
          <a:off x="539552" y="2081568"/>
          <a:ext cx="8334572" cy="408373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167185"/>
                <a:gridCol w="1082530"/>
                <a:gridCol w="1132657"/>
                <a:gridCol w="1093109"/>
                <a:gridCol w="859091"/>
              </a:tblGrid>
              <a:tr h="2247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Подразделения Северо-Восточного МУГАДН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8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Вологодская  область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lnL w="25400" cmpd="sng">
                      <a:noFill/>
                    </a:lnL>
                    <a:lnT w="25400" cmpd="sng">
                      <a:noFill/>
                    </a:lnT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Новгородская  область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lnT w="25400" cmpd="sng">
                      <a:noFill/>
                    </a:lnT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Псковская  область</a:t>
                      </a:r>
                      <a:endParaRPr lang="ru-RU" sz="13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lnT w="25400" cmpd="sng">
                      <a:noFill/>
                    </a:lnT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Итого</a:t>
                      </a:r>
                      <a:endParaRPr lang="ru-RU" sz="12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>
                    <a:lnT w="25400" cmpd="sng">
                      <a:noFill/>
                    </a:lnT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551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Всего на поднадзорной территории автомобильных дорог федерального значения, км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lnT w="25400" cmpd="sng">
                      <a:noFill/>
                    </a:lnT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3563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991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всего протяженность обследованных участков автомобильных дорог федерального значения (с учетом повторных обследований)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3833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2338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3025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9196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86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Выявлено нарушений в результате проведенных обследований автомобильных дорог федерального значения, ед.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8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Вынесено постановлений, ед.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lnB>
                      <a:noFill/>
                    </a:lnB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82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Сумма наложенных штрафов, тыс. руб.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1950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2865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36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14276"/>
              </p:ext>
            </p:extLst>
          </p:nvPr>
        </p:nvGraphicFramePr>
        <p:xfrm>
          <a:off x="251520" y="1268759"/>
          <a:ext cx="8622606" cy="50817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22606"/>
              </a:tblGrid>
              <a:tr h="50817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Доклад по правоприменительной практике организации и проведения федерального государственного контроля (надзора) на автомобильном транспорте, городском наземном электрическом транспорте</a:t>
                      </a:r>
                      <a:br>
                        <a:rPr lang="ru-RU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дорожном хозяйстве.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федерального государственного контроля (надзора) в соответствии с полномочиями, утвержденными Положением о Северо-Восточном межрегиональном управлении государственного автодорожного надзора Федеральной службы по надзору в сфере транспорта (далее – Управление),  Управление осуществляет контрольные (надзорные) функции в сфере автомобильного транспорта, городского наземного электрического транспорта, дорожного хозяйства за соблюдением законодательства Российской Федерации, в том числе международных договоров Российской Федерации, а также иные функции, возложенные на него законодательством Российской Федерации, на территории Новгородской, Вологодской и Псковской областей.</a:t>
                      </a:r>
                    </a:p>
                    <a:p>
                      <a:pPr indent="540385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70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05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6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050841"/>
            <a:ext cx="8640960" cy="576064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ctr">
              <a:lnSpc>
                <a:spcPts val="170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Calibri"/>
              </a:rPr>
              <a:t>Лицензионно-разрешительная деятельность</a:t>
            </a:r>
            <a:endParaRPr lang="ru-RU" sz="160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14248"/>
              </p:ext>
            </p:extLst>
          </p:nvPr>
        </p:nvGraphicFramePr>
        <p:xfrm>
          <a:off x="323528" y="1700808"/>
          <a:ext cx="8622605" cy="481830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692920"/>
                <a:gridCol w="1181734"/>
                <a:gridCol w="1315962"/>
                <a:gridCol w="1326454"/>
                <a:gridCol w="1105535"/>
              </a:tblGrid>
              <a:tr h="2834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Подразделения Северо-Восточного МУГАДН 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8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Вологодская  область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Новгородская  область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Псковская  область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ИТОГО: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62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внесено записей о предоставлении лицензии в реестр лицензий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10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транспортных средств внесенных в реестр лицензий на перевозку пассажиров и иных лиц автобусами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462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216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95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773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34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Внесено записей в реестр российских перевозчиков, допущенных к осуществлению международных автомобильных перевозок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35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Специальные разрешения на перевозку ОГ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149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1068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442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1659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51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Транспортные средства, включенные в реестр российских перевозчиков, допущенных к осуществлению международных автомобильных перевозок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162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115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406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683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2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Уведомления о начале предпринимательской деятельности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8880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08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6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1050841"/>
            <a:ext cx="8640960" cy="576064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-457200" algn="ctr">
              <a:lnSpc>
                <a:spcPts val="170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Calibri"/>
              </a:rPr>
              <a:t>Лицензионно-разрешительная деятельность</a:t>
            </a:r>
            <a:endParaRPr lang="ru-RU" sz="160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76405"/>
              </p:ext>
            </p:extLst>
          </p:nvPr>
        </p:nvGraphicFramePr>
        <p:xfrm>
          <a:off x="323528" y="1700808"/>
          <a:ext cx="8622605" cy="500956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692920"/>
                <a:gridCol w="1275632"/>
                <a:gridCol w="1368152"/>
                <a:gridCol w="1296144"/>
                <a:gridCol w="989757"/>
              </a:tblGrid>
              <a:tr h="2834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Подразделения Северо-Восточного МУГАДН 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58" marR="56558" marT="785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8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Вологодская  область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Новгородская  область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Псковская  область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ИТОГО: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22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Свидетельства о подготовке водителей автотранспортных средств, перевозящие опасные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грузы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308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19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свидетельства о профессиональной подготовке консультантов  по вопросам безопасности перевозки опасных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грузов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17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Удостоверения об утверждении курсов подготовки водителей автотранспортных средств, перевозящие опасные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грузы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813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Заключение, удостоверяющее выполнение условий регистрации остановочных пунктов в реестре остановочных пунктов по межрегиональным маршрутам регулярных перевозок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9525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1058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" y="-108381"/>
            <a:ext cx="9144000" cy="6778536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  <a:extLst/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196186" y="266386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тран</a:t>
            </a:r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спорта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4331" y="822103"/>
            <a:ext cx="8550597" cy="457200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Аварийность на </a:t>
            </a: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</a:rPr>
              <a:t>лицензионном </a:t>
            </a:r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транспорте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4331" y="1412776"/>
            <a:ext cx="8550597" cy="2664296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На подконтрольных Управлению территориях за 2022 год по вине лицензиатов зарегистрировано 32 ДТП, в которых 2 человека погибло и 39 человек пострадало.</a:t>
            </a:r>
          </a:p>
          <a:p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В сравнении с АППГ- 2021 года показателей аварийности составляет:</a:t>
            </a:r>
          </a:p>
          <a:p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- по количеству ДТП – 19, рост (+ 13)</a:t>
            </a:r>
          </a:p>
          <a:p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- по количеству погибших - 2  </a:t>
            </a:r>
            <a:r>
              <a:rPr lang="ru-RU" sz="2000" smtClean="0">
                <a:solidFill>
                  <a:schemeClr val="accent1">
                    <a:lumMod val="50000"/>
                  </a:schemeClr>
                </a:solidFill>
              </a:rPr>
              <a:t>(не изменилось)</a:t>
            </a:r>
            <a:endParaRPr lang="ru-RU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>
                <a:solidFill>
                  <a:schemeClr val="accent1">
                    <a:lumMod val="50000"/>
                  </a:schemeClr>
                </a:solidFill>
              </a:rPr>
              <a:t>- по количеству пострадавших - 42 снижение (- 3).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2050" name="Picture 2" descr="C:\Users\snl\Desktop\публичные слушания  август 2020\2023\1528185593_12809607586b8db08589d17a8ad81b8ba8b447c-ywu1mdrkmmq1z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9" y="4077072"/>
            <a:ext cx="423449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nl\Desktop\публичные слушания  август 2020\2023\utochnennaya-informaciya-o-dtp-v-mcenskom-rayone_1642241629219929860__2000x2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9828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7" y="836712"/>
            <a:ext cx="8640961" cy="1200329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Обеспечение условий доступности для пассажиров из числа инвалидов транспортных средств автомобильного транспорта и городского наземного электрического транспорта, автовокзалов, автостанций </a:t>
            </a:r>
          </a:p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и предоставляемых услуг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7" y="2037041"/>
            <a:ext cx="5409754" cy="4431983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endParaRPr lang="ru-RU"/>
          </a:p>
          <a:p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 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+mn-lt"/>
              </a:rPr>
              <a:t>1 марта 2022 г. приказом Минтранса России от 20.09.2021 № 321 утвержден «Порядок обеспечения условий доступности для пассажиров из числа инвалидов объектов транспортной инфраструктуры и услуг автомобильного транспорта и городского наземного электрического транспорта, а также оказания </a:t>
            </a:r>
            <a:br>
              <a:rPr lang="ru-RU" sz="240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2400">
                <a:solidFill>
                  <a:schemeClr val="accent1">
                    <a:lumMod val="50000"/>
                  </a:schemeClr>
                </a:solidFill>
                <a:latin typeface="+mn-lt"/>
              </a:rPr>
              <a:t>им при этом необходимой помощи</a:t>
            </a:r>
            <a:r>
              <a:rPr lang="ru-RU" sz="240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».</a:t>
            </a:r>
          </a:p>
          <a:p>
            <a:endParaRPr lang="ru-RU" sz="2400">
              <a:latin typeface="+mn-lt"/>
            </a:endParaRPr>
          </a:p>
        </p:txBody>
      </p:sp>
      <p:pic>
        <p:nvPicPr>
          <p:cNvPr id="3074" name="Picture 2" descr="C:\Users\snl\Desktop\публичные слушания  август 2020\2023\rB3cVxGx1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" b="9222"/>
          <a:stretch/>
        </p:blipFill>
        <p:spPr bwMode="auto">
          <a:xfrm>
            <a:off x="5704680" y="2037041"/>
            <a:ext cx="3259807" cy="4431983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1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892175"/>
            <a:ext cx="8334573" cy="1096665"/>
          </a:xfrm>
          <a:prstGeom prst="round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58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Обеспечение условий доступности для пассажиров из числа инвалидов транспортных средств автомобильного транспорта и городского наземного электрического транспорта, автовокзалов, автостанций </a:t>
            </a:r>
          </a:p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и предоставляемых услуг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89348"/>
              </p:ext>
            </p:extLst>
          </p:nvPr>
        </p:nvGraphicFramePr>
        <p:xfrm>
          <a:off x="539551" y="2081568"/>
          <a:ext cx="8334573" cy="444782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032449"/>
                <a:gridCol w="1296144"/>
                <a:gridCol w="1152128"/>
                <a:gridCol w="1080120"/>
                <a:gridCol w="773732"/>
              </a:tblGrid>
              <a:tr h="224753">
                <a:tc rowSpan="2"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подразделения </a:t>
                      </a:r>
                    </a:p>
                  </a:txBody>
                  <a:tcPr marL="46121" marR="46121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808">
                <a:tc vMerge="1"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1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проверенных ТС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5400" cmpd="sng">
                      <a:noFill/>
                    </a:lnL>
                    <a:lnT w="25400" cmpd="sng">
                      <a:noFill/>
                    </a:lnT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выданных предписаний</a:t>
                      </a:r>
                    </a:p>
                  </a:txBody>
                  <a:tcPr marL="68580" marR="68580" marT="0" marB="0" anchor="ctr">
                    <a:lnT w="25400" cmpd="sng">
                      <a:noFill/>
                    </a:lnT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Количество выданных предостережений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25400" cmpd="sng">
                      <a:noFill/>
                    </a:lnT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Составлено протоколов по ст. 9.13 КоАП РФ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25400" cmpd="sng">
                      <a:noFill/>
                    </a:lnT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551038"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Территориальное подразделение в  Вологодской области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25400" cmpd="sng">
                      <a:noFill/>
                    </a:lnT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220</a:t>
                      </a: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991691"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ТОГАДН по Новгородской области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433</a:t>
                      </a: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86635"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Территориальное подразделение в  Псковской области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719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B>
                      <a:noFill/>
                    </a:lnB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82405"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Северо-Восточное МУГАДН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1372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37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58000">
                          <a:schemeClr val="accent4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263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7" y="836712"/>
            <a:ext cx="8640961" cy="1200329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Обеспечение условий доступности для пассажиров из числа инвалидов транспортных средств автомобильного транспорта и городского наземного электрического транспорта, автовокзалов, автостанций </a:t>
            </a:r>
          </a:p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и предоставляемых услуг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6" y="2037041"/>
            <a:ext cx="8640961" cy="4247317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>
                <a:solidFill>
                  <a:schemeClr val="accent1">
                    <a:lumMod val="50000"/>
                  </a:schemeClr>
                </a:solidFill>
                <a:latin typeface="+mn-lt"/>
              </a:rPr>
              <a:t>К основным нарушениям, выявленным в ходе проведённых контрольных (надзорных) мероприятий следует отнести не соблюдение требований п. 6 статьи 21.1 Федерального закона от 08.11.2007 № 259-ФЗ «Устав автомобильного транспорта </a:t>
            </a:r>
            <a:br>
              <a:rPr lang="ru-RU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>
                <a:solidFill>
                  <a:schemeClr val="accent1">
                    <a:lumMod val="50000"/>
                  </a:schemeClr>
                </a:solidFill>
                <a:latin typeface="+mn-lt"/>
              </a:rPr>
              <a:t>и городского наземного электрического транспорта», подпункта 6 пункта 4 приказа Минтранса РФ от 20.09.2021 № 321 «Об утверждении Порядка обеспечения условий доступности для пассажиров из числа инвалидов объектов транспортной инфраструктуры и услуг автомобильного транспорта и городского наземного электрического транспорта, а также оказания им при этом необходимой помощи»,                а именно:</a:t>
            </a:r>
          </a:p>
          <a:p>
            <a:pPr algn="just"/>
            <a:r>
              <a:rPr lang="ru-RU">
                <a:solidFill>
                  <a:schemeClr val="accent1">
                    <a:lumMod val="50000"/>
                  </a:schemeClr>
                </a:solidFill>
                <a:latin typeface="+mn-lt"/>
              </a:rPr>
              <a:t>1. Транспортные средства не оснащены надписями, иной текстовой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</a:t>
            </a:r>
            <a:r>
              <a:rPr lang="ru-RU">
                <a:solidFill>
                  <a:schemeClr val="accent1">
                    <a:lumMod val="50000"/>
                  </a:schemeClr>
                </a:solidFill>
                <a:latin typeface="+mn-lt"/>
              </a:rPr>
              <a:t>графической информацией, выполненной крупным шрифтом, в том числе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 </a:t>
            </a:r>
            <a:r>
              <a:rPr lang="ru-RU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применением рельефно-точечного шрифта Брайля при оказании услуг по перевозке пассажиров и иных лиц автобусами.</a:t>
            </a:r>
          </a:p>
          <a:p>
            <a:pPr algn="just"/>
            <a:r>
              <a:rPr lang="ru-RU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</a:t>
            </a:r>
            <a:r>
              <a:rPr lang="ru-RU">
                <a:solidFill>
                  <a:schemeClr val="accent1">
                    <a:lumMod val="50000"/>
                  </a:schemeClr>
                </a:solidFill>
                <a:latin typeface="+mn-lt"/>
              </a:rPr>
              <a:t>. Не разработаны и утверждены паспорта доступности для пассажиров из числа инвалидов объектов, транспортных средств и предоставляемых услуг.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361" y="1183555"/>
            <a:ext cx="8352928" cy="646331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Меры административной ответственности по результатам </a:t>
            </a:r>
            <a:endParaRPr lang="ru-RU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+mn-lt"/>
              </a:rPr>
              <a:t>контрольно-надзорных мероприятий</a:t>
            </a:r>
            <a:endParaRPr lang="ru-RU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7" y="1844823"/>
            <a:ext cx="8550597" cy="4456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1" smtClean="0"/>
              <a:t>   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868225"/>
              </p:ext>
            </p:extLst>
          </p:nvPr>
        </p:nvGraphicFramePr>
        <p:xfrm>
          <a:off x="457200" y="2016347"/>
          <a:ext cx="8229599" cy="4183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2628"/>
                <a:gridCol w="1537289"/>
                <a:gridCol w="1290401"/>
                <a:gridCol w="1537289"/>
                <a:gridCol w="1031992"/>
              </a:tblGrid>
              <a:tr h="834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Территориальное подразделение в  Вологодской области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ТОГАДН по Новгородской  области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Территориальное подразделение в  Псковской  области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Северо-Восточное МУГАДН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Вынесено постановлений всего,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 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т.ч.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2775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5246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9670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17691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судами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117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327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по статьям прямого действия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2658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5138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9568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17364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Наложено штрафов (тыс. руб.) всего, в т.ч.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38588,2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40676,5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64674,2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143938,9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судами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4527,0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2742,5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1444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8713,5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по статьям прямого действия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34061,2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37934,0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63230,2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135225,4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Сумма взысканных штрафов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тыс. руб.) всего, в т.ч.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21491,8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22252,8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46962,8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90707,4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судами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370,0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1574,2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1944,2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- по статьям прямого действия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21121,8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20678,6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46962,8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88763,2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9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1340768"/>
            <a:ext cx="8352928" cy="400110"/>
          </a:xfrm>
          <a:prstGeom prst="rect">
            <a:avLst/>
          </a:prstGeom>
          <a:gradFill>
            <a:gsLst>
              <a:gs pos="3000">
                <a:schemeClr val="tx2">
                  <a:lumMod val="40000"/>
                  <a:lumOff val="6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Мероприятия по профилактике нарушений обязательных требований</a:t>
            </a:r>
            <a:r>
              <a:rPr lang="ru-RU" sz="2000" b="1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77110"/>
              </p:ext>
            </p:extLst>
          </p:nvPr>
        </p:nvGraphicFramePr>
        <p:xfrm>
          <a:off x="457200" y="2060848"/>
          <a:ext cx="8229600" cy="4078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8310"/>
                <a:gridCol w="1501379"/>
                <a:gridCol w="1259381"/>
                <a:gridCol w="1501379"/>
                <a:gridCol w="1009151"/>
              </a:tblGrid>
              <a:tr h="793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Территориальное подразделение в Вологодской области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1675" algn="l"/>
                        </a:tabLs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ТОГАДН по Новгородской области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Территориальное подразделение в Псковской области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Северо-Восточное МУГАДН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05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Проведено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информирований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b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10966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8066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11874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b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30906</a:t>
                      </a:r>
                      <a:endParaRPr lang="ru-RU" sz="1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13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Объявлено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предостережений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b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2286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1120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1223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b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4629</a:t>
                      </a:r>
                      <a:endParaRPr lang="ru-RU" sz="1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05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Проведено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консультирований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b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1801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2580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2553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6934</a:t>
                      </a:r>
                      <a:endParaRPr lang="ru-RU" sz="1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81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Проведено профилактических </a:t>
                      </a:r>
                      <a:r>
                        <a:rPr lang="ru-RU" sz="14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визитов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b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191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144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479</a:t>
                      </a:r>
                      <a:endParaRPr lang="ru-RU" sz="1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1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Проведено наблюдений за соблюдением обязательных требований (мониторинг безопасности)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b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1722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1352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1532</a:t>
                      </a:r>
                      <a:endParaRPr lang="ru-RU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4606</a:t>
                      </a:r>
                      <a:endParaRPr lang="ru-RU" sz="1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46" marR="66946" marT="0" marB="0" anchor="ctr"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35000">
                          <a:schemeClr val="accent4">
                            <a:tint val="37000"/>
                            <a:satMod val="300000"/>
                          </a:schemeClr>
                        </a:gs>
                        <a:gs pos="100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smtClean="0">
                <a:solidFill>
                  <a:srgbClr val="FFFFFF"/>
                </a:solidFill>
                <a:latin typeface="Constantia" pitchFamily="18" charset="0"/>
              </a:rPr>
              <a:t>Федеральная </a:t>
            </a:r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служба по надзору в сфере </a:t>
            </a:r>
            <a:r>
              <a:rPr lang="ru-RU" altLang="ru-RU" sz="1600" smtClean="0">
                <a:solidFill>
                  <a:srgbClr val="FFFFFF"/>
                </a:solidFill>
                <a:latin typeface="Constantia" pitchFamily="18" charset="0"/>
              </a:rPr>
              <a:t>транспорта</a:t>
            </a:r>
            <a:endParaRPr lang="ru-RU" altLang="ru-RU" sz="160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46189"/>
              </p:ext>
            </p:extLst>
          </p:nvPr>
        </p:nvGraphicFramePr>
        <p:xfrm>
          <a:off x="611559" y="980728"/>
          <a:ext cx="8136905" cy="532859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136905"/>
              </a:tblGrid>
              <a:tr h="5328593"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kern="120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Разъяснение новых требований нормативных правовых актов.</a:t>
                      </a:r>
                    </a:p>
                    <a:p>
                      <a:pPr marL="0" marR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i="1" kern="120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Разъяснение неоднозначных или неясных для подконтрольных лиц обязательных требований, в том числе в силу пробелов или коллизий в нормативных правовых актах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2000" b="1" i="1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/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3.Необходимые для реализации новых требований нормативных правовых актов организационные, технические и иные мероприятия.</a:t>
                      </a:r>
                    </a:p>
                    <a:p>
                      <a:pPr algn="just"/>
                      <a:r>
                        <a:rPr lang="ru-RU" sz="2000" b="1" i="1" kern="120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="1" i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        4. Результаты административного и судебного ривания го оспаривания      решений,        действий</a:t>
                      </a:r>
                      <a:r>
                        <a:rPr lang="ru-RU" sz="2000" b="1" i="1" baseline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      (бездействия)</a:t>
                      </a:r>
                      <a:r>
                        <a:rPr lang="ru-RU" sz="2000" b="1" i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endParaRPr lang="ru-RU" sz="2000" b="1" i="1" baseline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="1" i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органа    государственного    контроля    (надзора)   и его 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="1" i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должностных</a:t>
                      </a:r>
                      <a:r>
                        <a:rPr lang="ru-RU" sz="2000" b="1" i="1" baseline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лиц.</a:t>
                      </a:r>
                      <a:endParaRPr lang="ru-RU" sz="1700" b="1" i="1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9" name="Picture 2" descr="C:\Users\snl\Desktop\публичные слушания  август 2020\2023\courte-crime-femida-government-hammer-judge-judgement-9033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584176" cy="15716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9599112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773" y="-125217"/>
            <a:ext cx="9267990" cy="69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313363" y="426177"/>
            <a:ext cx="215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Arial Narrow" pitchFamily="34" charset="0"/>
              </a:rPr>
              <a:t>Федеральная служба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Arial Narrow" pitchFamily="34" charset="0"/>
              </a:rPr>
              <a:t>по надзору в сфере транспорта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6402" y="1700808"/>
            <a:ext cx="8444070" cy="41764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ПРАВОПРИМЕНИТЕЛЬНОЙ ПРАКТИКИ СЕВЕРО-ВОСТОЧНОГО МУГАДН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КВАРТАЛ 2022 ГОДА ЗАВЕРШЕНЫ</a:t>
            </a:r>
          </a:p>
          <a:p>
            <a:pPr fontAlgn="auto">
              <a:spcAft>
                <a:spcPts val="0"/>
              </a:spcAft>
              <a:defRPr/>
            </a:pPr>
            <a:endParaRPr lang="ru-RU" sz="3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95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09261"/>
              </p:ext>
            </p:extLst>
          </p:nvPr>
        </p:nvGraphicFramePr>
        <p:xfrm>
          <a:off x="212651" y="980728"/>
          <a:ext cx="8661474" cy="5547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61474"/>
              </a:tblGrid>
              <a:tr h="5328593">
                <a:tc>
                  <a:txBody>
                    <a:bodyPr/>
                    <a:lstStyle/>
                    <a:p>
                      <a:pPr marL="0" marR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государственный контроль (надзор) на автомобильном транспорте, городском наземном электрическом транспорте и в дорожном хозяйстве Управление осуществляло на основании следующих </a:t>
                      </a:r>
                    </a:p>
                    <a:p>
                      <a:pPr marL="0" marR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нормативных правовых актов.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Федеральный закон от 31.07.2020 № 248-ФЗ «О государственном контроле (надзоре) и муниципальном контроле в Российской Федерации»;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Федеральный закон от 04.05.2011 № 99-ФЗ «О лицензировании отдельных видов деятельности»;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Федеральный закон от 06.10.2003 № 131-ФЗ «Об общих принципах организации местного самоуправления в Российской Федерации»;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Федеральный закон «О государственном контроле за осуществлением международных автомобильных перевозок и об ответственности за нарушение порядка их выполнения» от 24.07.1998 № 127-ФЗ;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Федеральный закон от 10.12.1995 № 196-ФЗ «О безопасности дорожного движения»;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Федеральный закон от 08.11.2007 № 259-ФЗ «Устав автомобильного транспорта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городского наземного электрического транспорта»;</a:t>
                      </a:r>
                    </a:p>
                    <a:p>
                      <a:pPr marL="0" marR="0" indent="45021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70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70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410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97985"/>
              </p:ext>
            </p:extLst>
          </p:nvPr>
        </p:nvGraphicFramePr>
        <p:xfrm>
          <a:off x="212651" y="1124743"/>
          <a:ext cx="8661474" cy="52730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61474"/>
              </a:tblGrid>
              <a:tr h="5006943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Федеральный закон от 08.11.2007 № 257-ФЗ «Об автомобильных дорогах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 дорожной деятельности в Российской Федерации и о внесении изменений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отдельные законодательные акты Российской Федерации»;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Федеральный закон от 13.07.2015 № 220-ФЗ «Об организации регулярных перевозок пассажиров и багажа автомобильным транспортом и городским наземным электрическим транспортом в Российской Федерации и о внесении изменений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отдельные законодательные акты Российской Федерации»;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Федеральный закон от 14.06.2012 № 67-ФЗ «Об обязательном страховании гражданской ответственности перевозчика за причинение вреда жизни, здоровью, имуществу пассажиров и о порядке возмещения такого вреда, причиненного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перевозках пассажиров метрополитеном»;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Федеральный закон от 30.12.2001 № 195-ФЗ «Кодекс Российской Федерации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административных правонарушениях»;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 от 30.07.2004 № 398 «Об утверждении Положения о Федеральной службе по надзору в сфере транспорта»;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Постановление Правительства РФ от 07.04.2004 № 184 «Вопросы Федеральной службы по надзору в сфере транспорта»;</a:t>
                      </a:r>
                      <a:endParaRPr lang="ru-RU" sz="1800" b="1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70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70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055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53731"/>
              </p:ext>
            </p:extLst>
          </p:nvPr>
        </p:nvGraphicFramePr>
        <p:xfrm>
          <a:off x="212651" y="1124743"/>
          <a:ext cx="8661474" cy="5547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61474"/>
              </a:tblGrid>
              <a:tr h="5006943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Постановление Правительства РФ от 19.09.2020 № 1502 «Об утверждении Правил учета дорожно-транспортных происшествий, об изменении и признании утратившими силу некоторых актов Правительства Российской Федерации»;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РФ от 07.10.2020 № 1616 «О лицензировании деятельности по перевозкам пассажиров и иных лиц автобусами»;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РФ от 16.07.2009 № 584 «Об уведомительном порядке начала осуществления отдельных видов предпринимательской деятельности»;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Российской Федерации от 21.12.2020 № 2200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 утверждении Правил перевозок грузов автомобильным транспортом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внесении изменений в пункт 2.1.1. Правил дорожного движения Российской Федерации»;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РФ от 01.10.2020 № 1586 «Об утверждении Правил перевозок пассажиров и багажа автомобильным транспортом и городским наземным электрическим транспортом»;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РФ от 29.06.2021 № 1043 «О федеральном государственном контроле (надзоре) на автомобильном транспорте, городском наземном электрическом транспорте и дорожном хозяйстве»;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70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70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682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00359"/>
              </p:ext>
            </p:extLst>
          </p:nvPr>
        </p:nvGraphicFramePr>
        <p:xfrm>
          <a:off x="212651" y="1124743"/>
          <a:ext cx="8661474" cy="52730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61474"/>
              </a:tblGrid>
              <a:tr h="5006943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РФ от 01.06.2021 № 845 «Об утверждении Правил допуска российских перевозчиков к осуществлению международных автомобильных перевозок, признании утратившим силу постановления Правительства Российской Федерации от 01.10.2020 № 1588 и о внесении изменений в некоторые акты Правительства Российской Федерации»;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РФ от 01.10.2020 № 1586 «Об утверждении Правил перевозок пассажиров и багажа автомобильным транспортом и городским наземным электрическим транспортом»;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РФ от 23.11.2012 № 1213 «О требованиях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</a:t>
                      </a:r>
                      <a:r>
                        <a:rPr lang="ru-RU" sz="180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тахографам</a:t>
                      </a: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категориях и видах оснащаемых ими транспортных средств, порядке оснащения транспортных средств </a:t>
                      </a:r>
                      <a:r>
                        <a:rPr lang="ru-RU" sz="1800" kern="120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тахографами</a:t>
                      </a: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правилах их использования, обслуживания и контроля их работы»;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Российской Федерации от 03.02.1994 № 76   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 присоединении Российской Федерации к Европейскому соглашению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международной дорожной перевозке опасных грузов»;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РФ от 23.09.2020 № 1527 «Об утверждении Правил организованной перевозки группы детей автобусами»;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70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70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876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rgbClr val="FFFFFF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99705"/>
              </p:ext>
            </p:extLst>
          </p:nvPr>
        </p:nvGraphicFramePr>
        <p:xfrm>
          <a:off x="241263" y="1268760"/>
          <a:ext cx="8661474" cy="52730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61474"/>
              </a:tblGrid>
              <a:tr h="5006943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РФ от 14.06.2013 № 504 «О  взимании платы в счет возмещения  вреда, причиняемого автомобильным дорогам общего пользования федерального значения  транспортными средствами»;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РФ от 25.08.2008 № 641 «Об оснащении транспортных средств, технических средств и систем аппаратурой спутниковой навигации ГЛОНАСС или ГОНАСС/</a:t>
                      </a: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GPS</a:t>
                      </a: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Постановление Правительства Российской Федерации от 17.08.2016 № 806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 применении риск-ориентированного подхода при организации отдельных видов государственного контроля (надзора) и внесении изменений в некоторые акты Правительства Российской Федерации»;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Постановление Правительства РФ от 29.12.2020 № 2349 «Об утверждении перечня работ, профессий, должностей, непосредственно связанных с управлением транспортными средствами или управлением движением транспортных средств»;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Постановление Правительства РФ от 22.12.2020 г. № 2216 "Об утверждении Правил оснащения транспортных средств категорий М2, М3 и транспортных средств категории N, используемых для перевозки опасных грузов, аппаратурой спутниковой навигации";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70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70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02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79810"/>
              </p:ext>
            </p:extLst>
          </p:nvPr>
        </p:nvGraphicFramePr>
        <p:xfrm>
          <a:off x="212651" y="1124743"/>
          <a:ext cx="8661474" cy="554736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661474"/>
              </a:tblGrid>
              <a:tr h="5006943"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Постановление Правительства РФ от 10.03.2022 № 336 «Об особенностях организации и осуществления государственного контроля (надзора), муниципального контроля»;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Приказ Министерства транспорта Российской Федерации от 31.07.2020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281 «Об утверждении Порядка проведения  квалификационного экзамена на право получения свидетельства профессиональной компетенции международного перевозчика»;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Приказ Министерства транспорта Российской Федерации от 31.07.2020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282 «Об утверждении Профессиональных и квалификационных требований предъявляемых при осуществлении перевозок к работникам юридических лиц и индивидуальных предпринимателей, указанных в абзаце первом пункта 2 статьи 20 Федерального закона «О безопасности дорожного движения».</a:t>
                      </a:r>
                    </a:p>
                    <a:p>
                      <a:pPr marL="0" marR="0" indent="45021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Приведенный перечень нормативных правовых актов не является исчерпывающим, поскольку существуют подзаконные нормативные правовые акты, к числу которых относятся, прежде всего, приказы Министерства транспорта Российской Федерации, которыми утверждены административные регламенты исполнения Федеральной службой по надзору в сфере транспорта государственных функций в соответствии с возложенными полномочиями.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1700" smtClean="0">
                        <a:effectLst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70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107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47976"/>
              </p:ext>
            </p:extLst>
          </p:nvPr>
        </p:nvGraphicFramePr>
        <p:xfrm>
          <a:off x="283793" y="892175"/>
          <a:ext cx="8576413" cy="54686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76413"/>
              </a:tblGrid>
              <a:tr h="5451951"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2000" b="1" i="0" smtClean="0">
                        <a:effectLst/>
                      </a:endParaRP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smtClean="0">
                          <a:effectLst/>
                          <a:latin typeface="+mn-lt"/>
                        </a:rPr>
                        <a:t>Подконтрольные хозяйствующие</a:t>
                      </a:r>
                      <a:r>
                        <a:rPr lang="ru-RU" sz="1800" b="1" i="0" baseline="0" smtClean="0">
                          <a:effectLst/>
                          <a:latin typeface="+mn-lt"/>
                        </a:rPr>
                        <a:t> субъекты, осуществляющие деятельность  на территории, подконтрольной Северо-Восточному МУГАДН</a:t>
                      </a:r>
                      <a:endParaRPr lang="ru-RU" sz="1800" b="1" i="0" smtClean="0">
                        <a:effectLst/>
                        <a:latin typeface="+mn-lt"/>
                      </a:endParaRP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smtClean="0">
                        <a:effectLst/>
                        <a:latin typeface="+mn-lt"/>
                      </a:endParaRP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состоянию на 31.12.2022 года в реестре подконтрольных (поднадзорных) хозяйствующих субъектов Управления, осуществляющих деятельность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автомобильном транспорте связанную с перевозкой пассажиров, грузов, а также осуществляющих деятельность в дорожном хозяйстве находилось 4199 субъектов, </a:t>
                      </a:r>
                      <a:b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которых: 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лицензиаты – 1067;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не подлежащие лицензированию – 3132; 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перевозящие опасные грузы – 75;</a:t>
                      </a:r>
                    </a:p>
                    <a:p>
                      <a:pPr algn="just"/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владельцы удостоверения допуска к международным автомобильным</a:t>
                      </a:r>
                      <a:r>
                        <a:rPr lang="ru-RU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перевозкам</a:t>
                      </a:r>
                      <a:br>
                        <a:rPr lang="ru-RU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- 822 (осуществляющие пассажирские перевозки - 105; осуществляющие грузовые перевозки – 717);</a:t>
                      </a:r>
                    </a:p>
                    <a:p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субъекты, подавшие уведомления о начале предпринимательской деятельности – 461.</a:t>
                      </a: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smtClean="0">
                        <a:effectLst/>
                      </a:endParaRPr>
                    </a:p>
                    <a:p>
                      <a:endParaRPr lang="ru-RU"/>
                    </a:p>
                  </a:txBody>
                  <a:tcPr>
                    <a:gradFill>
                      <a:gsLst>
                        <a:gs pos="3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</a:schemeClr>
                        </a:gs>
                        <a:gs pos="61000">
                          <a:schemeClr val="accent4">
                            <a:tint val="15000"/>
                            <a:satMod val="35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89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14905</TotalTime>
  <Words>1770</Words>
  <Application>Microsoft Office PowerPoint</Application>
  <PresentationFormat>Экран (4:3)</PresentationFormat>
  <Paragraphs>575</Paragraphs>
  <Slides>29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Cambria</vt:lpstr>
      <vt:lpstr>Times New Roman</vt:lpstr>
      <vt:lpstr>Constantia</vt:lpstr>
      <vt:lpstr>Calibri</vt:lpstr>
      <vt:lpstr>Arial Narrow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Надзор в режиме постоянного рейда</vt:lpstr>
      <vt:lpstr>Государственный контроль (надзор) за осуществлением международных автомобильных перевозок и весогабаритный контроль   Реализация полномочий государственного контроля (надзора)  за осуществлением международных автомобильных перевозок и весогабаритный контроль проводится должностными лицами Управления на сети федеральных автомобильных дорог, проходящих по территории Новгородской области, Псковской области, Вологодской области на автодорогах: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yuretc@mail.ru</dc:creator>
  <cp:lastModifiedBy>snl</cp:lastModifiedBy>
  <cp:revision>791</cp:revision>
  <cp:lastPrinted>2021-11-16T07:29:40Z</cp:lastPrinted>
  <dcterms:created xsi:type="dcterms:W3CDTF">2017-04-05T05:36:28Z</dcterms:created>
  <dcterms:modified xsi:type="dcterms:W3CDTF">2023-02-15T10:00:12Z</dcterms:modified>
</cp:coreProperties>
</file>